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5"/>
  </p:notesMasterIdLst>
  <p:sldIdLst>
    <p:sldId id="256" r:id="rId2"/>
    <p:sldId id="306" r:id="rId3"/>
    <p:sldId id="300" r:id="rId4"/>
    <p:sldId id="257" r:id="rId5"/>
    <p:sldId id="301" r:id="rId6"/>
    <p:sldId id="277" r:id="rId7"/>
    <p:sldId id="278" r:id="rId8"/>
    <p:sldId id="310" r:id="rId9"/>
    <p:sldId id="311" r:id="rId10"/>
    <p:sldId id="313" r:id="rId11"/>
    <p:sldId id="314" r:id="rId12"/>
    <p:sldId id="315" r:id="rId13"/>
    <p:sldId id="316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99FF"/>
    <a:srgbClr val="0066FF"/>
    <a:srgbClr val="FFCC66"/>
    <a:srgbClr val="CCFFCC"/>
    <a:srgbClr val="00CC99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napToGrid="0">
      <p:cViewPr varScale="1">
        <p:scale>
          <a:sx n="99" d="100"/>
          <a:sy n="99" d="100"/>
        </p:scale>
        <p:origin x="-5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EBB267-7DF2-48BF-A85F-7540B38C1B51}" type="datetimeFigureOut">
              <a:rPr lang="fr-FR"/>
              <a:pPr>
                <a:defRPr/>
              </a:pPr>
              <a:t>05/02/2012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9EEE62E-8B02-4B87-9C5E-D64E1D50CE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AFBF6F8-F680-4757-A10D-20732C0B28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7D564-7D89-412D-9581-1BA53D7E06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A38D4-8ED9-4320-A6A4-B1AFB9E48B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E917-B847-4D24-9D06-453C810725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CBD5FE-A8E4-4052-B1F3-166F62B626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6B96C5-26D8-4D84-ABF1-101FDDD620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A72345-3C1D-4E39-83D4-F90560ED38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F0542-EA92-4DB3-B99C-6341781414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9188471-D973-4DF7-882A-30C9205ABB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31033-C610-44BE-BFB0-7A5E9A8A32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3C662DC-E587-44E3-8B37-A7212E4F93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49B7EC6-FDF2-4B92-8815-7D639CEFA3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34" r:id="rId6"/>
    <p:sldLayoutId id="2147483741" r:id="rId7"/>
    <p:sldLayoutId id="2147483735" r:id="rId8"/>
    <p:sldLayoutId id="2147483742" r:id="rId9"/>
    <p:sldLayoutId id="2147483736" r:id="rId10"/>
    <p:sldLayoutId id="214748374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89AA36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57500"/>
            <a:ext cx="77724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1"/>
                </a:solidFill>
                <a:latin typeface="Verdana" pitchFamily="34" charset="0"/>
              </a:rPr>
              <a:t>ONDES PROGRESSIVES</a:t>
            </a:r>
            <a:endParaRPr lang="fr-FR" dirty="0" smtClean="0">
              <a:solidFill>
                <a:schemeClr val="accent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solidFill>
                  <a:schemeClr val="accent1"/>
                </a:solidFill>
              </a:rPr>
              <a:t>2.6. </a:t>
            </a:r>
            <a:r>
              <a:rPr lang="fr-FR" sz="3600" dirty="0" smtClean="0">
                <a:solidFill>
                  <a:schemeClr val="accent1"/>
                </a:solidFill>
              </a:rPr>
              <a:t>	</a:t>
            </a:r>
            <a:r>
              <a:rPr lang="fr-FR" sz="3600" u="sng" dirty="0" smtClean="0">
                <a:solidFill>
                  <a:schemeClr val="accent1"/>
                </a:solidFill>
              </a:rPr>
              <a:t>Les ondes sonores</a:t>
            </a:r>
            <a:endParaRPr lang="fr-FR" sz="3600" u="sng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87141" y="2877730"/>
            <a:ext cx="8316227" cy="70788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son est une onde de compression se propageant dans un milieu matériel.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2F0542-EA92-4DB3-B99C-634178141494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solidFill>
                  <a:schemeClr val="accent1"/>
                </a:solidFill>
              </a:rPr>
              <a:t>2.7. </a:t>
            </a:r>
            <a:r>
              <a:rPr lang="fr-FR" sz="3600" dirty="0" smtClean="0">
                <a:solidFill>
                  <a:schemeClr val="accent1"/>
                </a:solidFill>
              </a:rPr>
              <a:t>	</a:t>
            </a:r>
            <a:r>
              <a:rPr lang="fr-FR" sz="3600" u="sng" dirty="0" smtClean="0">
                <a:solidFill>
                  <a:schemeClr val="accent1"/>
                </a:solidFill>
              </a:rPr>
              <a:t>Réfractions, absorption et transmission</a:t>
            </a:r>
            <a:endParaRPr lang="fr-FR" sz="3600" u="sng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2F0542-EA92-4DB3-B99C-634178141494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1719647" y="2000867"/>
            <a:ext cx="5316420" cy="3248107"/>
            <a:chOff x="5769" y="1377"/>
            <a:chExt cx="5430" cy="3317"/>
          </a:xfrm>
        </p:grpSpPr>
        <p:sp>
          <p:nvSpPr>
            <p:cNvPr id="4098" name="AutoShape 2"/>
            <p:cNvSpPr>
              <a:spLocks noChangeAspect="1" noChangeArrowheads="1"/>
            </p:cNvSpPr>
            <p:nvPr/>
          </p:nvSpPr>
          <p:spPr bwMode="auto">
            <a:xfrm>
              <a:off x="5769" y="1377"/>
              <a:ext cx="5430" cy="331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9" name="Line 3"/>
            <p:cNvSpPr>
              <a:spLocks noChangeShapeType="1"/>
            </p:cNvSpPr>
            <p:nvPr/>
          </p:nvSpPr>
          <p:spPr bwMode="auto">
            <a:xfrm>
              <a:off x="8446" y="2320"/>
              <a:ext cx="0" cy="20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0" name="Line 4"/>
            <p:cNvSpPr>
              <a:spLocks noChangeShapeType="1"/>
            </p:cNvSpPr>
            <p:nvPr/>
          </p:nvSpPr>
          <p:spPr bwMode="auto">
            <a:xfrm>
              <a:off x="6974" y="2533"/>
              <a:ext cx="1472" cy="84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 flipH="1">
              <a:off x="6974" y="3382"/>
              <a:ext cx="1472" cy="8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8446" y="3382"/>
              <a:ext cx="1526" cy="4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 flipH="1">
              <a:off x="6711" y="3382"/>
              <a:ext cx="343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>
              <a:off x="7329" y="2735"/>
              <a:ext cx="229" cy="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 flipH="1">
              <a:off x="7807" y="3690"/>
              <a:ext cx="102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9004" y="3527"/>
              <a:ext cx="419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7477" y="1377"/>
              <a:ext cx="1946" cy="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Surface de séparation entre les deux milieux</a:t>
              </a:r>
            </a:p>
          </p:txBody>
        </p:sp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6874" y="4145"/>
              <a:ext cx="1441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Milieu 1</a:t>
              </a:r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8767" y="4121"/>
              <a:ext cx="1440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Milieu 2</a:t>
              </a:r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9231" y="3319"/>
              <a:ext cx="1968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onde réfractée ou transmise</a:t>
              </a:r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6155" y="3477"/>
              <a:ext cx="1968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onde réfléchie</a:t>
              </a:r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5953" y="2755"/>
              <a:ext cx="1968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onde incidente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solidFill>
                  <a:schemeClr val="accent1"/>
                </a:solidFill>
              </a:rPr>
              <a:t>3.2. </a:t>
            </a:r>
            <a:r>
              <a:rPr lang="fr-FR" sz="3600" dirty="0" smtClean="0">
                <a:solidFill>
                  <a:schemeClr val="accent1"/>
                </a:solidFill>
              </a:rPr>
              <a:t>	</a:t>
            </a:r>
            <a:r>
              <a:rPr lang="fr-FR" sz="3600" u="sng" dirty="0" smtClean="0">
                <a:solidFill>
                  <a:schemeClr val="accent1"/>
                </a:solidFill>
              </a:rPr>
              <a:t>Domaines de lon</a:t>
            </a:r>
            <a:r>
              <a:rPr lang="fr-FR" sz="3600" u="sng" dirty="0" smtClean="0">
                <a:solidFill>
                  <a:schemeClr val="accent1"/>
                </a:solidFill>
              </a:rPr>
              <a:t>gueur d’onde</a:t>
            </a:r>
            <a:endParaRPr lang="fr-FR" sz="3600" u="sng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2F0542-EA92-4DB3-B99C-63417814149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  <p:pic>
        <p:nvPicPr>
          <p:cNvPr id="7" name="Image 6" descr="spectre_electromag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017" y="1861337"/>
            <a:ext cx="8075596" cy="409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solidFill>
                  <a:schemeClr val="accent1"/>
                </a:solidFill>
              </a:rPr>
              <a:t>3.2. </a:t>
            </a:r>
            <a:r>
              <a:rPr lang="fr-FR" sz="3600" dirty="0" smtClean="0">
                <a:solidFill>
                  <a:schemeClr val="accent1"/>
                </a:solidFill>
              </a:rPr>
              <a:t>	</a:t>
            </a:r>
            <a:r>
              <a:rPr lang="fr-FR" sz="3600" u="sng" dirty="0" smtClean="0">
                <a:solidFill>
                  <a:schemeClr val="accent1"/>
                </a:solidFill>
              </a:rPr>
              <a:t>Domaines de longueurs d’ondes</a:t>
            </a:r>
            <a:endParaRPr lang="fr-FR" sz="3600" u="sng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2F0542-EA92-4DB3-B99C-634178141494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  <p:pic>
        <p:nvPicPr>
          <p:cNvPr id="7" name="Image 6" descr="lumiere_visib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645" y="2933700"/>
            <a:ext cx="8141416" cy="1214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dirty="0" smtClean="0">
                <a:solidFill>
                  <a:schemeClr val="accent1"/>
                </a:solidFill>
              </a:rPr>
              <a:t>2.1.	 </a:t>
            </a:r>
            <a:r>
              <a:rPr lang="fr-FR" sz="3600" u="sng" dirty="0" smtClean="0">
                <a:solidFill>
                  <a:schemeClr val="accent1"/>
                </a:solidFill>
              </a:rPr>
              <a:t>Définitions</a:t>
            </a:r>
            <a:endParaRPr lang="fr-FR" sz="3600" u="sng" dirty="0" smtClean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765" y="1832076"/>
            <a:ext cx="7960093" cy="101566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 onde est un ébranlement qui se propage dans un champ (comme les champs magnétiques et électriques) ou dans un milieu matériel (un solide ou un fluide).</a:t>
            </a:r>
            <a:endParaRPr lang="fr-FR" sz="2000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2F0542-EA92-4DB3-B99C-634178141494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85536" y="3283876"/>
            <a:ext cx="7960093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Cette perturbation se propage sans déplacement de matière (à grande échelle) : c’est l’onde progressive.</a:t>
            </a:r>
            <a:endParaRPr lang="fr-FR" sz="2000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682" y="4437303"/>
            <a:ext cx="7960093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 onde progressive ne transporte que de l’énergie et de l’information.</a:t>
            </a:r>
            <a:endParaRPr lang="fr-FR" sz="2000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847012" cy="838200"/>
          </a:xfrm>
          <a:noFill/>
        </p:spPr>
        <p:txBody>
          <a:bodyPr/>
          <a:lstStyle/>
          <a:p>
            <a:pPr marL="838200" indent="-838200" eaLnBrk="1" hangingPunct="1"/>
            <a:r>
              <a:rPr lang="fr-FR" sz="3600" dirty="0" smtClean="0">
                <a:solidFill>
                  <a:schemeClr val="accent1"/>
                </a:solidFill>
              </a:rPr>
              <a:t>2.2.1. </a:t>
            </a:r>
            <a:r>
              <a:rPr lang="fr-FR" sz="3600" u="sng" dirty="0" smtClean="0">
                <a:solidFill>
                  <a:schemeClr val="accent1"/>
                </a:solidFill>
              </a:rPr>
              <a:t>Les différents types d’ondes mécaniques</a:t>
            </a:r>
            <a:endParaRPr lang="fr-FR" sz="3600" u="sng" dirty="0" smtClean="0">
              <a:solidFill>
                <a:schemeClr val="accent1"/>
              </a:solidFill>
            </a:endParaRPr>
          </a:p>
        </p:txBody>
      </p:sp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611560" y="1598873"/>
            <a:ext cx="7705725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Lorsque le mouvement des éléments du milieu de propagation est parallèle à la direction de propagation, l’onde est dite longitudinale.</a:t>
            </a:r>
            <a:endParaRPr lang="fr-FR" sz="2000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2F0542-EA92-4DB3-B99C-634178141494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619581" y="2704174"/>
            <a:ext cx="7705725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Quand les éléments du milieu de propagation se déplacent perpendiculairement à la direction de propagation, l’onde est transversale.</a:t>
            </a:r>
            <a:endParaRPr lang="fr-FR" sz="2000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Image 8" descr="onde_transv_lo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74" y="3804187"/>
            <a:ext cx="5471795" cy="252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52400"/>
            <a:ext cx="8712968" cy="990600"/>
          </a:xfrm>
        </p:spPr>
        <p:txBody>
          <a:bodyPr/>
          <a:lstStyle/>
          <a:p>
            <a:pPr eaLnBrk="1" hangingPunct="1"/>
            <a:r>
              <a:rPr lang="fr-FR" sz="3600" dirty="0" smtClean="0">
                <a:solidFill>
                  <a:schemeClr val="accent1"/>
                </a:solidFill>
              </a:rPr>
              <a:t>2.2.2.</a:t>
            </a:r>
            <a:r>
              <a:rPr lang="fr-FR" sz="3600" dirty="0" smtClean="0">
                <a:solidFill>
                  <a:schemeClr val="accent1"/>
                </a:solidFill>
              </a:rPr>
              <a:t>	 </a:t>
            </a:r>
            <a:r>
              <a:rPr lang="fr-FR" sz="3600" u="sng" dirty="0" smtClean="0">
                <a:solidFill>
                  <a:schemeClr val="accent1"/>
                </a:solidFill>
              </a:rPr>
              <a:t>Forme des ondes</a:t>
            </a:r>
            <a:endParaRPr lang="fr-FR" sz="3600" u="sng" dirty="0" smtClean="0">
              <a:solidFill>
                <a:schemeClr val="accent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2F0542-EA92-4DB3-B99C-634178141494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  <p:pic>
        <p:nvPicPr>
          <p:cNvPr id="8" name="Image 7" descr="Elevat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62" y="1601314"/>
            <a:ext cx="3763911" cy="282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onde_eau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9233" y="1982827"/>
            <a:ext cx="4091255" cy="2013497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>
            <a:off x="7286158" y="1889030"/>
            <a:ext cx="452554" cy="1093672"/>
            <a:chOff x="7084027" y="5185962"/>
            <a:chExt cx="342900" cy="828675"/>
          </a:xfrm>
        </p:grpSpPr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 flipV="1">
              <a:off x="7115777" y="5498699"/>
              <a:ext cx="0" cy="51593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 flipV="1">
              <a:off x="7274527" y="5498699"/>
              <a:ext cx="0" cy="51593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>
              <a:off x="7115777" y="5427262"/>
              <a:ext cx="158750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triangle" w="sm" len="sm"/>
              <a:tailEnd type="triangle" w="sm" len="sm"/>
            </a:ln>
          </p:spPr>
        </p:cxn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7084027" y="5185962"/>
              <a:ext cx="342900" cy="303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λ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42762" y="4479796"/>
            <a:ext cx="8345103" cy="181588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La forme de l’onde permet de mettre en évidence les principales caractéristiques de l’onde et du milieu de propagation :</a:t>
            </a:r>
          </a:p>
          <a:p>
            <a:pPr lvl="1" eaLnBrk="0" hangingPunct="0">
              <a:buFontTx/>
              <a:buChar char="•"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Périodicités spatiales et temporelles ;</a:t>
            </a:r>
          </a:p>
          <a:p>
            <a:pPr lvl="1" eaLnBrk="0" hangingPunct="0">
              <a:buFontTx/>
              <a:buChar char="•"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Vitesse de propagation ;</a:t>
            </a:r>
          </a:p>
          <a:p>
            <a:pPr lvl="1" eaLnBrk="0" hangingPunct="0">
              <a:buFontTx/>
              <a:buChar char="•"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Intensité ;</a:t>
            </a:r>
          </a:p>
          <a:p>
            <a:pPr lvl="1" eaLnBrk="0" hangingPunct="0">
              <a:buFontTx/>
              <a:buChar char="•"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Atténuation ;</a:t>
            </a:r>
          </a:p>
          <a:p>
            <a:pPr lvl="1" eaLnBrk="0" hangingPunct="0">
              <a:buFontTx/>
              <a:buChar char="•"/>
            </a:pPr>
            <a:r>
              <a:rPr lang="fr-FR" sz="16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Modification d’une propriété du milieu</a:t>
            </a:r>
            <a:r>
              <a:rPr lang="fr-FR" sz="16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10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847012" cy="838200"/>
          </a:xfrm>
          <a:noFill/>
        </p:spPr>
        <p:txBody>
          <a:bodyPr/>
          <a:lstStyle/>
          <a:p>
            <a:pPr marL="838200" indent="-838200" eaLnBrk="1" hangingPunct="1"/>
            <a:r>
              <a:rPr lang="fr-FR" sz="3600" dirty="0" smtClean="0">
                <a:solidFill>
                  <a:schemeClr val="accent1"/>
                </a:solidFill>
              </a:rPr>
              <a:t>2.3</a:t>
            </a:r>
            <a:r>
              <a:rPr lang="fr-FR" sz="3600" dirty="0" smtClean="0">
                <a:solidFill>
                  <a:schemeClr val="accent1"/>
                </a:solidFill>
              </a:rPr>
              <a:t>. </a:t>
            </a:r>
            <a:r>
              <a:rPr lang="fr-FR" sz="3600" u="sng" dirty="0" smtClean="0">
                <a:solidFill>
                  <a:schemeClr val="accent1"/>
                </a:solidFill>
              </a:rPr>
              <a:t>Périodicités</a:t>
            </a:r>
            <a:endParaRPr lang="fr-FR" sz="3600" u="sng" dirty="0" smtClean="0">
              <a:solidFill>
                <a:schemeClr val="accent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2F0542-EA92-4DB3-B99C-634178141494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96765" y="1697326"/>
            <a:ext cx="7960093" cy="200054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période temporelle, appelée simplement </a:t>
            </a:r>
            <a:r>
              <a:rPr lang="fr-FR" sz="20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période</a:t>
            </a:r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i="1" dirty="0" smtClean="0">
                <a:solidFill>
                  <a:schemeClr val="accent2"/>
                </a:solidFill>
                <a:ea typeface="Verdana" pitchFamily="34" charset="0"/>
                <a:cs typeface="Times New Roman" pitchFamily="18" charset="0"/>
              </a:rPr>
              <a:t>T</a:t>
            </a:r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d’une onde périodique et progressive est le temps minimum nécessaire pour que l’onde retrouve sa configuration initiale en un point donné ou le temps qu’il faut à un profil pour défiler devant un point donné. La période s’exprime en seconde.</a:t>
            </a:r>
            <a:endParaRPr lang="fr-FR" sz="2000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536" y="3890251"/>
            <a:ext cx="7960093" cy="144655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L’inverse de la période est la </a:t>
            </a:r>
            <a:r>
              <a:rPr lang="fr-FR" sz="20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fréquence</a:t>
            </a:r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i="1" dirty="0" smtClean="0">
                <a:solidFill>
                  <a:schemeClr val="accent2"/>
                </a:solidFill>
                <a:ea typeface="Verdana" pitchFamily="34" charset="0"/>
                <a:cs typeface="Times New Roman" pitchFamily="18" charset="0"/>
              </a:rPr>
              <a:t>f</a:t>
            </a:r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, qui est aussi le nombre de profils qui traversent un point donné en une seconde. La fréquence s’exprime en Hertz.</a:t>
            </a:r>
          </a:p>
          <a:p>
            <a:pPr algn="ctr"/>
            <a:r>
              <a:rPr lang="fr-FR" i="1" dirty="0" smtClean="0">
                <a:solidFill>
                  <a:schemeClr val="accent2"/>
                </a:solidFill>
              </a:rPr>
              <a:t>f = 1/T</a:t>
            </a: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11188" y="304800"/>
            <a:ext cx="7847012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chemeClr val="accent1"/>
                </a:solidFill>
              </a:rPr>
              <a:t>2.3</a:t>
            </a:r>
            <a:r>
              <a:rPr lang="fr-FR" sz="3600" dirty="0" smtClean="0">
                <a:solidFill>
                  <a:schemeClr val="accent1"/>
                </a:solidFill>
              </a:rPr>
              <a:t>. </a:t>
            </a:r>
            <a:r>
              <a:rPr lang="fr-FR" sz="3600" u="sng" dirty="0" smtClean="0">
                <a:solidFill>
                  <a:schemeClr val="accent1"/>
                </a:solidFill>
              </a:rPr>
              <a:t>Périodicités</a:t>
            </a:r>
            <a:endParaRPr lang="fr-FR" sz="3600" u="sng" dirty="0" smtClean="0">
              <a:solidFill>
                <a:schemeClr val="accent1"/>
              </a:solidFill>
            </a:endParaRPr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596765" y="2008449"/>
            <a:ext cx="7951153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l’on fige l’onde à un instant donné, la distance spatiale sur laquelle l’onde exécute un cycle complet, c’est-à-dire la longueur du profil, est la période spatiale ou longueur d’onde, </a:t>
            </a:r>
            <a:r>
              <a:rPr lang="el-GR" i="1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λ</a:t>
            </a:r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longueur d’onde s’exprime en mètre.</a:t>
            </a:r>
            <a:endParaRPr lang="fr-FR" sz="2000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2F0542-EA92-4DB3-B99C-634178141494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595160" y="3787504"/>
            <a:ext cx="7951153" cy="1446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appelle vitesse de l’onde </a:t>
            </a:r>
            <a:r>
              <a:rPr lang="fr-FR" i="1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</a:t>
            </a:r>
            <a:r>
              <a:rPr lang="fr-FR" sz="2000" i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(en m/s), la vitesse avec laquelle l’onde progresse. La vitesse de l’onde dans le milieu est donnée par la relation :</a:t>
            </a:r>
          </a:p>
          <a:p>
            <a:pPr algn="ctr"/>
            <a:r>
              <a:rPr lang="fr-FR" i="1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 = f</a:t>
            </a:r>
            <a:r>
              <a:rPr lang="fr-FR" i="1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  <a:r>
              <a:rPr lang="el-GR" i="1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λ</a:t>
            </a:r>
            <a:r>
              <a:rPr lang="fr-FR" i="1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fr-FR" i="1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l-GR" i="1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λ</a:t>
            </a:r>
            <a:r>
              <a:rPr lang="fr-FR" i="1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/ T</a:t>
            </a:r>
            <a:endParaRPr lang="fr-FR" dirty="0">
              <a:solidFill>
                <a:schemeClr val="accent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76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4800"/>
            <a:ext cx="7847012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>
                <a:solidFill>
                  <a:schemeClr val="accent1"/>
                </a:solidFill>
              </a:rPr>
              <a:t>2.4. </a:t>
            </a:r>
            <a:r>
              <a:rPr lang="fr-FR" sz="3600" u="sng" dirty="0" smtClean="0">
                <a:solidFill>
                  <a:schemeClr val="accent1"/>
                </a:solidFill>
              </a:rPr>
              <a:t>Intensité d’une onde</a:t>
            </a:r>
            <a:endParaRPr lang="fr-FR" sz="3600" u="sng" dirty="0" smtClean="0">
              <a:solidFill>
                <a:schemeClr val="accent1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11187" y="2441238"/>
            <a:ext cx="8128551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L’intensité </a:t>
            </a:r>
            <a:r>
              <a:rPr lang="fr-FR" i="1" dirty="0" smtClean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d’une onde est définie par la densité de puissance d’un front de cette onde en W/m². </a:t>
            </a:r>
          </a:p>
          <a:p>
            <a:pPr algn="just"/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Plus l’intensité est grande plus l’onde transporte de l’énergie.</a:t>
            </a:r>
            <a:endParaRPr lang="fr-FR" sz="2000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2F0542-EA92-4DB3-B99C-634178141494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1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solidFill>
                  <a:schemeClr val="accent1"/>
                </a:solidFill>
              </a:rPr>
              <a:t>2.5. </a:t>
            </a:r>
            <a:r>
              <a:rPr lang="fr-FR" sz="3600" u="sng" dirty="0" smtClean="0">
                <a:solidFill>
                  <a:schemeClr val="accent1"/>
                </a:solidFill>
              </a:rPr>
              <a:t>Spectre</a:t>
            </a:r>
            <a:endParaRPr lang="fr-FR" sz="3600" u="sng" dirty="0">
              <a:solidFill>
                <a:schemeClr val="accent1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87141" y="1713197"/>
            <a:ext cx="8085221" cy="101566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Nous appellerons spectre en fréquence la représentation graphique de la décomposition en série de Fourier de l’onde : intensité de l’onde en fonction de la fréquence</a:t>
            </a:r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fr-FR" sz="2000" dirty="0" smtClean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2F0542-EA92-4DB3-B99C-634178141494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  <p:pic>
        <p:nvPicPr>
          <p:cNvPr id="6" name="Image 5" descr="spect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794" y="2804174"/>
            <a:ext cx="1868743" cy="186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spectre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4038" y="2787174"/>
            <a:ext cx="1876117" cy="188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66286" y="4772542"/>
            <a:ext cx="8085221" cy="132343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Nous appellerons spectre en longueur d’onde la représentation graphique de la décomposition en série de Fourier de l’onde : intensité de l’onde en fonction de la longueur d’onde.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841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solidFill>
                  <a:schemeClr val="accent1"/>
                </a:solidFill>
              </a:rPr>
              <a:t>2.5. </a:t>
            </a:r>
            <a:r>
              <a:rPr lang="fr-FR" sz="3600" u="sng" dirty="0" smtClean="0">
                <a:solidFill>
                  <a:schemeClr val="accent1"/>
                </a:solidFill>
              </a:rPr>
              <a:t>Spectre</a:t>
            </a:r>
            <a:endParaRPr lang="fr-FR" sz="3600" u="sng" dirty="0">
              <a:solidFill>
                <a:schemeClr val="accent1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2F0542-EA92-4DB3-B99C-634178141494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Cours 1STI2D - Lycée P. NERUDA SMH - O. Wajsfelner</a:t>
            </a:r>
            <a:endParaRPr lang="fr-FR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87141" y="1713196"/>
            <a:ext cx="8085221" cy="101566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nous appellerons spectre d’une onde l’ensemble des fréquences ou des longueurs d’ondes que contient l’onde, que celle-ci soit périodique ou non.</a:t>
            </a: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3872" y="2877952"/>
            <a:ext cx="3190675" cy="182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85537" y="4797552"/>
            <a:ext cx="8085221" cy="14465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capteur est caractérisé par sa bande passante (BP) constituée de l’ensemble des valeurs de fréquences comprises entre </a:t>
            </a:r>
            <a:r>
              <a:rPr lang="fr-FR" i="1" dirty="0" err="1" smtClean="0">
                <a:solidFill>
                  <a:schemeClr val="accent2"/>
                </a:solidFill>
                <a:cs typeface="Times New Roman" pitchFamily="18" charset="0"/>
              </a:rPr>
              <a:t>f</a:t>
            </a:r>
            <a:r>
              <a:rPr lang="fr-FR" i="1" baseline="-25000" dirty="0" err="1" smtClean="0">
                <a:solidFill>
                  <a:schemeClr val="accent2"/>
                </a:solidFill>
                <a:cs typeface="Times New Roman" pitchFamily="18" charset="0"/>
              </a:rPr>
              <a:t>cb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i="1" dirty="0" err="1" smtClean="0">
                <a:solidFill>
                  <a:schemeClr val="accent2"/>
                </a:solidFill>
              </a:rPr>
              <a:t>f</a:t>
            </a:r>
            <a:r>
              <a:rPr lang="fr-FR" i="1" baseline="-25000" dirty="0" err="1" smtClean="0">
                <a:solidFill>
                  <a:schemeClr val="accent2"/>
                </a:solidFill>
              </a:rPr>
              <a:t>ch</a:t>
            </a:r>
            <a:r>
              <a:rPr lang="fr-FR" sz="2000" dirty="0" smtClean="0">
                <a:solidFill>
                  <a:schemeClr val="accent2"/>
                </a:solidFill>
              </a:rPr>
              <a:t>.</a:t>
            </a:r>
          </a:p>
          <a:p>
            <a:pPr algn="ctr"/>
            <a:r>
              <a:rPr lang="fr-FR" i="1" dirty="0" smtClean="0">
                <a:solidFill>
                  <a:schemeClr val="accent2"/>
                </a:solidFill>
              </a:rPr>
              <a:t>BP =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i="1" dirty="0" err="1" smtClean="0">
                <a:solidFill>
                  <a:schemeClr val="accent2"/>
                </a:solidFill>
              </a:rPr>
              <a:t>f</a:t>
            </a:r>
            <a:r>
              <a:rPr lang="fr-FR" i="1" baseline="-25000" dirty="0" err="1" smtClean="0">
                <a:solidFill>
                  <a:schemeClr val="accent2"/>
                </a:solidFill>
              </a:rPr>
              <a:t>ch</a:t>
            </a:r>
            <a:r>
              <a:rPr lang="fr-FR" i="1" dirty="0" smtClean="0">
                <a:solidFill>
                  <a:schemeClr val="accent2"/>
                </a:solidFill>
              </a:rPr>
              <a:t> – </a:t>
            </a:r>
            <a:r>
              <a:rPr lang="fr-FR" i="1" dirty="0" err="1" smtClean="0">
                <a:solidFill>
                  <a:schemeClr val="accent2"/>
                </a:solidFill>
              </a:rPr>
              <a:t>f</a:t>
            </a:r>
            <a:r>
              <a:rPr lang="fr-FR" i="1" baseline="-25000" dirty="0" err="1" smtClean="0">
                <a:solidFill>
                  <a:schemeClr val="accent2"/>
                </a:solidFill>
              </a:rPr>
              <a:t>cb</a:t>
            </a: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1STI2D">
      <a:dk1>
        <a:sysClr val="windowText" lastClr="000000"/>
      </a:dk1>
      <a:lt1>
        <a:srgbClr val="FAF5EA"/>
      </a:lt1>
      <a:dk2>
        <a:srgbClr val="775F55"/>
      </a:dk2>
      <a:lt2>
        <a:srgbClr val="EBDDC3"/>
      </a:lt2>
      <a:accent1>
        <a:srgbClr val="94B6D2"/>
      </a:accent1>
      <a:accent2>
        <a:srgbClr val="B85B22"/>
      </a:accent2>
      <a:accent3>
        <a:srgbClr val="89AA36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STI2D">
    <a:dk1>
      <a:sysClr val="windowText" lastClr="000000"/>
    </a:dk1>
    <a:lt1>
      <a:srgbClr val="FAF5EA"/>
    </a:lt1>
    <a:dk2>
      <a:srgbClr val="775F55"/>
    </a:dk2>
    <a:lt2>
      <a:srgbClr val="EBDDC3"/>
    </a:lt2>
    <a:accent1>
      <a:srgbClr val="94B6D2"/>
    </a:accent1>
    <a:accent2>
      <a:srgbClr val="B85B22"/>
    </a:accent2>
    <a:accent3>
      <a:srgbClr val="89AA36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1040</TotalTime>
  <Words>618</Words>
  <Application>Microsoft Office PowerPoint</Application>
  <PresentationFormat>Affichage à l'écran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Médian</vt:lpstr>
      <vt:lpstr>ONDES PROGRESSIVES</vt:lpstr>
      <vt:lpstr>2.1.  Définitions</vt:lpstr>
      <vt:lpstr>2.2.1. Les différents types d’ondes mécaniques</vt:lpstr>
      <vt:lpstr>2.2.2.  Forme des ondes</vt:lpstr>
      <vt:lpstr>2.3. Périodicités</vt:lpstr>
      <vt:lpstr>2.3. Périodicités</vt:lpstr>
      <vt:lpstr>2.4. Intensité d’une onde</vt:lpstr>
      <vt:lpstr>2.5. Spectre</vt:lpstr>
      <vt:lpstr>2.5. Spectre</vt:lpstr>
      <vt:lpstr>2.6.  Les ondes sonores</vt:lpstr>
      <vt:lpstr>2.7.  Réfractions, absorption et transmission</vt:lpstr>
      <vt:lpstr>3.2.  Domaines de longueur d’onde</vt:lpstr>
      <vt:lpstr>3.2.  Domaines de longueurs d’ondes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 L'ELECTRICITE EN REGIME CONTINU</dc:title>
  <dc:creator>Olivier WAJSFELNER</dc:creator>
  <cp:lastModifiedBy>Olivier</cp:lastModifiedBy>
  <cp:revision>282</cp:revision>
  <dcterms:created xsi:type="dcterms:W3CDTF">2005-09-05T08:46:00Z</dcterms:created>
  <dcterms:modified xsi:type="dcterms:W3CDTF">2012-02-05T20:47:06Z</dcterms:modified>
</cp:coreProperties>
</file>